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7AF084-81EC-42AA-A339-09327F93377E}" type="datetimeFigureOut">
              <a:rPr lang="pl-PL" smtClean="0"/>
              <a:t>2021-02-09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30BD57-5669-4978-AD27-DF0FF33CE0A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zieckowsieci.fdn.pl/" TargetMode="External"/><Relationship Id="rId3" Type="http://schemas.openxmlformats.org/officeDocument/2006/relationships/hyperlink" Target="http://www.akademia.nask.pl/" TargetMode="External"/><Relationship Id="rId7" Type="http://schemas.openxmlformats.org/officeDocument/2006/relationships/hyperlink" Target="http://www.necio.pl/" TargetMode="External"/><Relationship Id="rId2" Type="http://schemas.openxmlformats.org/officeDocument/2006/relationships/hyperlink" Target="http://www.ore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l.sheeplive.eu/" TargetMode="External"/><Relationship Id="rId5" Type="http://schemas.openxmlformats.org/officeDocument/2006/relationships/hyperlink" Target="http://www.plikfolder.pl/" TargetMode="External"/><Relationship Id="rId4" Type="http://schemas.openxmlformats.org/officeDocument/2006/relationships/hyperlink" Target="http://www.kursor.edukator.pl/" TargetMode="External"/><Relationship Id="rId9" Type="http://schemas.openxmlformats.org/officeDocument/2006/relationships/hyperlink" Target="http://www.numanuma.pl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kontakt@saferinternet.pl" TargetMode="External"/><Relationship Id="rId2" Type="http://schemas.openxmlformats.org/officeDocument/2006/relationships/hyperlink" Target="http://www.saferinternet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/>
              <a:t>Bezpieczne i efektywne korzystanie z technologii cyfrowych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Mgr Małgorzata </a:t>
            </a:r>
            <a:r>
              <a:rPr lang="pl-PL" sz="1600" dirty="0" err="1" smtClean="0"/>
              <a:t>Gutknecht</a:t>
            </a:r>
            <a:r>
              <a:rPr lang="pl-PL" sz="1600" dirty="0" smtClean="0"/>
              <a:t> </a:t>
            </a:r>
          </a:p>
          <a:p>
            <a:r>
              <a:rPr lang="pl-PL" sz="1600" dirty="0" smtClean="0"/>
              <a:t>Mgr Anna Waśkiewicz- </a:t>
            </a:r>
            <a:r>
              <a:rPr lang="pl-PL" sz="1600" dirty="0" err="1" smtClean="0"/>
              <a:t>Polityło</a:t>
            </a:r>
            <a:r>
              <a:rPr lang="pl-PL" sz="1600" dirty="0" smtClean="0"/>
              <a:t>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6466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000" dirty="0" smtClean="0"/>
              <a:t>Uwodzenie dzieci w sieci w celu pozyskania materiałów pornograficznych i/lub spotkania poza </a:t>
            </a:r>
            <a:r>
              <a:rPr lang="pl-PL" sz="2000" dirty="0" err="1" smtClean="0"/>
              <a:t>internetem</a:t>
            </a:r>
            <a:r>
              <a:rPr lang="pl-PL" sz="2000" dirty="0" smtClean="0"/>
              <a:t> to przestępstwo. Już same próby takich działań są karalne. </a:t>
            </a:r>
          </a:p>
          <a:p>
            <a:pPr>
              <a:lnSpc>
                <a:spcPct val="90000"/>
              </a:lnSpc>
            </a:pPr>
            <a:r>
              <a:rPr lang="pl-PL" sz="2000" dirty="0" smtClean="0"/>
              <a:t>Wyłudzanie od dziecka materiałów z jego udziałem o charakterze seksualnym i  erotycznym.</a:t>
            </a:r>
          </a:p>
          <a:p>
            <a:pPr>
              <a:lnSpc>
                <a:spcPct val="90000"/>
              </a:lnSpc>
            </a:pPr>
            <a:r>
              <a:rPr lang="pl-PL" sz="2000" dirty="0" smtClean="0"/>
              <a:t>Angażowanie w rozmowy o seksie.</a:t>
            </a:r>
          </a:p>
          <a:p>
            <a:pPr>
              <a:lnSpc>
                <a:spcPct val="90000"/>
              </a:lnSpc>
            </a:pPr>
            <a:r>
              <a:rPr lang="pl-PL" sz="2000" dirty="0" smtClean="0"/>
              <a:t>Wyłudzenie danych osobowych lub innych informacji w celach popełnienia przestępstwa przeciwko dziecku lub rodzinie lub innym osobom.</a:t>
            </a:r>
          </a:p>
          <a:p>
            <a:pPr>
              <a:lnSpc>
                <a:spcPct val="90000"/>
              </a:lnSpc>
            </a:pPr>
            <a:r>
              <a:rPr lang="pl-PL" sz="2000" dirty="0" smtClean="0"/>
              <a:t>Nakłanianie dziecka do podejmowania </a:t>
            </a:r>
            <a:r>
              <a:rPr lang="pl-PL" sz="2000" dirty="0" err="1" smtClean="0"/>
              <a:t>zachowań</a:t>
            </a:r>
            <a:r>
              <a:rPr lang="pl-PL" sz="2000" dirty="0" smtClean="0"/>
              <a:t> zagrażających jego zdrowiu, a nawet życiu (np. zażywanie narkotyków, namawianie do samookaleczeń.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Zagrożenia, które mogą pojawić się, gdy dziecko komunikuje się przez </a:t>
            </a:r>
            <a:r>
              <a:rPr lang="pl-PL" sz="2400" dirty="0"/>
              <a:t>I</a:t>
            </a:r>
            <a:r>
              <a:rPr lang="pl-PL" sz="2400" dirty="0" smtClean="0"/>
              <a:t>nternet z nieznajomymi to: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7060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43% dzieci i młodzieży miało kontakt z pornografią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18% nastolatków w Polsce ma kontakt z pornografią co najmniej raz w tygodniu w tym 8% -codziennie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92% dzieci i młodzieży ma kontakt przez </a:t>
            </a:r>
            <a:r>
              <a:rPr lang="pl-PL" dirty="0" err="1" smtClean="0"/>
              <a:t>internet</a:t>
            </a:r>
            <a:r>
              <a:rPr lang="pl-PL" dirty="0" smtClean="0"/>
              <a:t> (79% telefon komórkowy)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U prawie 46% nie ustalono w domu żadnych zasad korzystania z </a:t>
            </a:r>
            <a:r>
              <a:rPr lang="pl-PL" dirty="0" err="1" smtClean="0"/>
              <a:t>internetu</a:t>
            </a:r>
            <a:endParaRPr lang="pl-PL" dirty="0" smtClean="0"/>
          </a:p>
          <a:p>
            <a:pPr>
              <a:lnSpc>
                <a:spcPct val="80000"/>
              </a:lnSpc>
            </a:pPr>
            <a:r>
              <a:rPr lang="pl-PL" dirty="0" smtClean="0"/>
              <a:t>Tylko co piątemu nastolatkowi rodzice powiedzieli, że nie powinien wchodzić na strony dla dorosłych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WYNIKI OSTATNICH BADAŃ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6477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Ponad połowa (58%) dzieci i młodzieży trafiło na strony pornograficzne przez przypadek, 31% przyznało się do celowego poszukiwania materiałów pornograficznych, w przypadku 33% respondentów materiały te pokazał im ktoś inny.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21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28800"/>
            <a:ext cx="6408712" cy="2304256"/>
          </a:xfrm>
        </p:spPr>
        <p:txBody>
          <a:bodyPr>
            <a:noAutofit/>
          </a:bodyPr>
          <a:lstStyle/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Wygląda na nieszczęśliwe, gorzej śpi.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Osiąga gorsze wyniki w nauce.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Myśli o sobie, że jest gorsze, wycofuje się z kontaktów z innymi.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Staje się zamknięte w sobie.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Staje się apatyczne lub agresywne, często zmienia mu się nastrój.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Może nie mieć żadnego bliskiego przyjaciela.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Unika szkoły np. rano skarży się na bóle brzucha, głowy, traci apetyt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Mówi : nie lubię tej szkoły, nienawidzę swojej klasy, nie chcę tam chodzić.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Spóźnia się do szkoły, jest blisko nauczyciela.</a:t>
            </a:r>
          </a:p>
          <a:p>
            <a:pPr marL="812800" indent="-812800">
              <a:lnSpc>
                <a:spcPct val="80000"/>
              </a:lnSpc>
            </a:pPr>
            <a:r>
              <a:rPr lang="pl-PL" sz="1600" dirty="0" smtClean="0"/>
              <a:t> Kradnie z domu pieniądze lub cenne przedmioty.</a:t>
            </a:r>
          </a:p>
          <a:p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91264" cy="49006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Jak poznać, że dziecko jest ofiarą </a:t>
            </a:r>
            <a:r>
              <a:rPr lang="pl-PL" sz="2400" dirty="0" err="1" smtClean="0"/>
              <a:t>cyberprzemocy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44559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sz="1900" dirty="0" smtClean="0"/>
              <a:t>Odgrywa przemoc seksualną na lalkach, zabawkach,</a:t>
            </a:r>
          </a:p>
          <a:p>
            <a:pPr>
              <a:lnSpc>
                <a:spcPct val="80000"/>
              </a:lnSpc>
            </a:pPr>
            <a:r>
              <a:rPr lang="pl-PL" sz="1900" dirty="0" smtClean="0"/>
              <a:t>Mówi o jakieś swojej tajemnicy.</a:t>
            </a:r>
          </a:p>
          <a:p>
            <a:pPr>
              <a:lnSpc>
                <a:spcPct val="80000"/>
              </a:lnSpc>
            </a:pPr>
            <a:r>
              <a:rPr lang="pl-PL" sz="1900" dirty="0" smtClean="0"/>
              <a:t>Niepokojąco, dziwnie zachowuje się obecności niektórych osób ( boi się lub wstydzi, unika).</a:t>
            </a:r>
          </a:p>
          <a:p>
            <a:pPr>
              <a:lnSpc>
                <a:spcPct val="80000"/>
              </a:lnSpc>
            </a:pPr>
            <a:r>
              <a:rPr lang="pl-PL" sz="1900" dirty="0" smtClean="0"/>
              <a:t>Używa nowego słownictwa odnoszącego się do </a:t>
            </a:r>
            <a:r>
              <a:rPr lang="pl-PL" sz="1900" dirty="0" err="1" smtClean="0"/>
              <a:t>zachowań</a:t>
            </a:r>
            <a:r>
              <a:rPr lang="pl-PL" sz="1900" dirty="0" smtClean="0"/>
              <a:t> seksualnych lub wykazuje nadmierne zainteresowanie sprawami seksualnymi, </a:t>
            </a:r>
            <a:r>
              <a:rPr lang="pl-PL" sz="1900" dirty="0" err="1" smtClean="0"/>
              <a:t>pseudodojrzałość</a:t>
            </a:r>
            <a:r>
              <a:rPr lang="pl-PL" sz="19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pl-PL" sz="1900" dirty="0" smtClean="0"/>
              <a:t>Trudności ze snem, koszmary noce, sny na jawie.</a:t>
            </a:r>
          </a:p>
          <a:p>
            <a:pPr>
              <a:lnSpc>
                <a:spcPct val="80000"/>
              </a:lnSpc>
            </a:pPr>
            <a:r>
              <a:rPr lang="pl-PL" sz="1900" dirty="0" smtClean="0"/>
              <a:t>Lęk przed osobami i miejscami.</a:t>
            </a:r>
          </a:p>
          <a:p>
            <a:pPr>
              <a:lnSpc>
                <a:spcPct val="80000"/>
              </a:lnSpc>
            </a:pPr>
            <a:r>
              <a:rPr lang="pl-PL" sz="1900" dirty="0" smtClean="0"/>
              <a:t>Moczenie się, ssanie palca, regresywne zachowania emocjonalne: kołysanie się , domaganie się zainteresowania jak dla małego dziecka.</a:t>
            </a:r>
          </a:p>
          <a:p>
            <a:pPr>
              <a:lnSpc>
                <a:spcPct val="80000"/>
              </a:lnSpc>
            </a:pPr>
            <a:r>
              <a:rPr lang="pl-PL" sz="1900" dirty="0" smtClean="0"/>
              <a:t>Nerwowość, złość lub płacz bez wyraźnego powodu.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Jak może zachowywać się dziecko, które w jakiś sposób zostało wykorzystane seksualnie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7425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Przekonaj dziecko, że nie wszyscy w </a:t>
            </a:r>
            <a:r>
              <a:rPr lang="pl-PL" dirty="0" err="1" smtClean="0"/>
              <a:t>internecie</a:t>
            </a:r>
            <a:r>
              <a:rPr lang="pl-PL" dirty="0" smtClean="0"/>
              <a:t> są tymi, za których się podają. </a:t>
            </a:r>
            <a:br>
              <a:rPr lang="pl-PL" dirty="0" smtClean="0"/>
            </a:br>
            <a:r>
              <a:rPr lang="pl-PL" dirty="0" smtClean="0"/>
              <a:t>Naucz małego internautę zasady ograniczonego zaufania do osób, które poznaje online.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Młodsze dzieci powinny mieć ograniczony dostęp do serwisów komunikacyjnych, korzystać z nich jedynie w obecności rodziców. 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Uświadom dziecku, jakie możliwości manipulacji daje </a:t>
            </a:r>
            <a:r>
              <a:rPr lang="pl-PL" dirty="0" err="1" smtClean="0"/>
              <a:t>internet</a:t>
            </a:r>
            <a:r>
              <a:rPr lang="pl-PL" dirty="0" smtClean="0"/>
              <a:t> i że może zdarzyć się, że osoby o złych intencjach spróbują nawiązać z nim kontakt. 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Przekaż małemu internaucie, żeby kontaktował się online jedynie z osobami, które zna poza siecią. Ustalcie, że dziecko poinformuje Cię o wszystkich nowych znajomościach zawieranych przez </a:t>
            </a:r>
            <a:r>
              <a:rPr lang="pl-PL" dirty="0" err="1" smtClean="0"/>
              <a:t>internet</a:t>
            </a:r>
            <a:r>
              <a:rPr lang="pl-PL" dirty="0" smtClean="0"/>
              <a:t>. </a:t>
            </a:r>
          </a:p>
          <a:p>
            <a:pPr>
              <a:lnSpc>
                <a:spcPct val="80000"/>
              </a:lnSpc>
            </a:pPr>
            <a:endParaRPr lang="pl-PL" dirty="0" smtClean="0"/>
          </a:p>
          <a:p>
            <a:pPr>
              <a:lnSpc>
                <a:spcPct val="80000"/>
              </a:lnSpc>
            </a:pP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 smtClean="0"/>
              <a:t>Kontakty w sieci – zasady bezpieczeństwa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0410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Przestrzeż dziecko przed przyjmowaniem w serwisach </a:t>
            </a:r>
            <a:r>
              <a:rPr lang="pl-PL" dirty="0" err="1" smtClean="0"/>
              <a:t>społecznościowych</a:t>
            </a:r>
            <a:r>
              <a:rPr lang="pl-PL" dirty="0" smtClean="0"/>
              <a:t> zaproszeń do grona znajomych od osób, których nie zna osobiście.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Zwróć uwagę dziecka, by w kontaktach online z nieznajomymi nie przesyłało prywatnych informacji i materiałów (zdjęć, filmów). 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Ustal z dzieckiem kategoryczny zakaz przesyłania w sieci materiałów o charakterze intymnym. Porozmawiajcie o tym, jakie zagrożenia się z tym wiążą. 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Przypomnij dziecku, że w sytuacji niepewności lub zagrożenia ze strony kogokolwiek w sieci zawsze powinno się do Ciebie zwrócić o pomoc.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879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Nie publikuj zdjęć dzieci nago lub w samej bieliźnie.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dirty="0" smtClean="0"/>
          </a:p>
          <a:p>
            <a:pPr>
              <a:lnSpc>
                <a:spcPct val="80000"/>
              </a:lnSpc>
            </a:pPr>
            <a:r>
              <a:rPr lang="pl-PL" dirty="0" smtClean="0"/>
              <a:t>Nie publikuj materiałów przedstawiających dzieci w intymnych lub niezręcznych sytuacjach (np. w toalecie, podczas czynności pielęgnacyjnych).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dirty="0" smtClean="0"/>
          </a:p>
          <a:p>
            <a:pPr>
              <a:lnSpc>
                <a:spcPct val="80000"/>
              </a:lnSpc>
            </a:pPr>
            <a:r>
              <a:rPr lang="pl-PL" dirty="0" smtClean="0"/>
              <a:t>Nie rejestruj i nie publikuj materiałów ośmieszających dzieci (w przebraniu, przeklinających, opatrzonych „zabawnymi” opisami).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dirty="0" smtClean="0"/>
          </a:p>
          <a:p>
            <a:pPr>
              <a:lnSpc>
                <a:spcPct val="80000"/>
              </a:lnSpc>
            </a:pPr>
            <a:r>
              <a:rPr lang="pl-PL" dirty="0" smtClean="0"/>
              <a:t>Zmień ustawienia profilu tak, aby był niedostępny dla osób nieznajomych.</a:t>
            </a:r>
          </a:p>
          <a:p>
            <a:pPr>
              <a:lnSpc>
                <a:spcPct val="80000"/>
              </a:lnSpc>
            </a:pPr>
            <a:endParaRPr lang="pl-PL" dirty="0" smtClean="0"/>
          </a:p>
          <a:p>
            <a:pPr>
              <a:lnSpc>
                <a:spcPct val="80000"/>
              </a:lnSpc>
            </a:pPr>
            <a:r>
              <a:rPr lang="pl-PL" dirty="0" smtClean="0"/>
              <a:t>Każdorazowo w ustawieniach oznaczaj dostępność zdjęcia jako np. widoczne tylko dla rodziny i najbliższych znajomych.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dirty="0" smtClean="0"/>
          </a:p>
          <a:p>
            <a:pPr>
              <a:lnSpc>
                <a:spcPct val="80000"/>
              </a:lnSpc>
            </a:pPr>
            <a:r>
              <a:rPr lang="pl-PL" dirty="0" smtClean="0"/>
              <a:t>Nie podpisuj zdjęć imieniem i nazwiskiem dziecka.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 smtClean="0">
                <a:latin typeface="Times New Roman" pitchFamily="18" charset="0"/>
              </a:rPr>
              <a:t>Edukowanie rodziców w zakresie rozważnego publikowania zdjęć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455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Ustal z dzieckiem, że poinformuje Cię o każdej propozycji spotkania otrzymanej od osoby poznanej w sieci.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Uzgodnijcie, że do spotkania może dojść jedynie za zgodą rodziców.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Idź z dzieckiem na spotkania lub zapewnij mu towarzystwo innej zaufanej osoby dorosłej (w przypadku starszych dzieci mogą to być znajomi lub starsze rodzeństwo).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Spotkanie powinno się odbyć w ciągu dnia w miejscu publicznym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 smtClean="0"/>
              <a:t>Edukowanie rodziców w zakresie zasad dotyczących bezpieczeństwa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1015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Uwodzenie dzieci w sieci w celu pozyskania materiałów pornograficznych i/lub spotkania poza </a:t>
            </a:r>
            <a:r>
              <a:rPr lang="pl-PL" dirty="0" err="1" smtClean="0"/>
              <a:t>internetem</a:t>
            </a:r>
            <a:r>
              <a:rPr lang="pl-PL" dirty="0" smtClean="0"/>
              <a:t> to przestępstwo. Już same próby takich działań są karalne. 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Jeżeli podejrzewasz, że Twoje dziecko padło ofiarą uwodzenia w sieci, natychmiast reaguj: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Porozmawiaj z dzieckiem, zapewnij mu wsparcie, nie oceniaj. Zachęć, żeby opowiedziało Ci o sytuacji.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Sprawdź zapisy rozmów z potencjalnym sprawcą, zabezpiecz dowody ew. przestępstwa (</a:t>
            </a:r>
            <a:r>
              <a:rPr lang="pl-PL" dirty="0" err="1" smtClean="0"/>
              <a:t>printscreeny</a:t>
            </a:r>
            <a:r>
              <a:rPr lang="pl-PL" dirty="0" smtClean="0"/>
              <a:t>, zapisy rozmów, SMS-y itp.).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Poinformuj o zdarzeniu policję.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Upewnij się, że dziecko nie kontynuuje zagrażającej mu relacji. 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Edukukacja</a:t>
            </a:r>
            <a:r>
              <a:rPr lang="pl-PL" dirty="0" smtClean="0"/>
              <a:t> rodziców w zakresie podejrzenia </a:t>
            </a:r>
            <a:r>
              <a:rPr lang="pl-PL" dirty="0" err="1" smtClean="0"/>
              <a:t>cyberprzemocy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02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pl-PL" b="1" dirty="0" err="1" smtClean="0">
                <a:latin typeface="Times New Roman" pitchFamily="18" charset="0"/>
              </a:rPr>
              <a:t>Cyberprzemoc</a:t>
            </a:r>
            <a:r>
              <a:rPr lang="pl-PL" b="1" dirty="0" smtClean="0">
                <a:latin typeface="Times New Roman" pitchFamily="18" charset="0"/>
              </a:rPr>
              <a:t> (</a:t>
            </a:r>
            <a:r>
              <a:rPr lang="pl-PL" b="1" dirty="0" err="1" smtClean="0">
                <a:latin typeface="Times New Roman" pitchFamily="18" charset="0"/>
              </a:rPr>
              <a:t>cyberbullying</a:t>
            </a:r>
            <a:r>
              <a:rPr lang="pl-PL" b="1" dirty="0" smtClean="0">
                <a:latin typeface="Times New Roman" pitchFamily="18" charset="0"/>
              </a:rPr>
              <a:t>) w przypadku dzieci </a:t>
            </a:r>
          </a:p>
          <a:p>
            <a:pPr>
              <a:buFont typeface="Wingdings" pitchFamily="2" charset="2"/>
              <a:buNone/>
            </a:pPr>
            <a:r>
              <a:rPr lang="pl-PL" b="1" dirty="0" smtClean="0">
                <a:latin typeface="Times New Roman" pitchFamily="18" charset="0"/>
              </a:rPr>
              <a:t>i młodzieży to najczęściej przemoc rówieśnicza przy użyciu </a:t>
            </a:r>
            <a:r>
              <a:rPr lang="pl-PL" b="1" dirty="0" err="1" smtClean="0">
                <a:latin typeface="Times New Roman" pitchFamily="18" charset="0"/>
              </a:rPr>
              <a:t>internetu</a:t>
            </a:r>
            <a:r>
              <a:rPr lang="pl-PL" b="1" dirty="0" smtClean="0">
                <a:latin typeface="Times New Roman" pitchFamily="18" charset="0"/>
              </a:rPr>
              <a:t> i telefonów komórkowych. </a:t>
            </a:r>
          </a:p>
          <a:p>
            <a:pPr>
              <a:buFont typeface="Wingdings" pitchFamily="2" charset="2"/>
              <a:buNone/>
            </a:pPr>
            <a:endParaRPr lang="pl-PL" b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pl-PL" b="1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pl-PL" b="1" dirty="0" smtClean="0">
                <a:latin typeface="Times New Roman" pitchFamily="18" charset="0"/>
              </a:rPr>
              <a:t>Jest to jedno z poważniejszych i bardziej powszechnych zagrożeń, z jakimi mogą mieć kontakt młodzi internauci.</a:t>
            </a:r>
          </a:p>
          <a:p>
            <a:pPr>
              <a:buFont typeface="Wingdings" pitchFamily="2" charset="2"/>
              <a:buNone/>
            </a:pPr>
            <a:endParaRPr lang="pl-PL" sz="2400" b="1" dirty="0" smtClean="0">
              <a:latin typeface="Times New Roman" pitchFamily="18" charset="0"/>
            </a:endParaRP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 smtClean="0"/>
              <a:t>Czym jest </a:t>
            </a:r>
            <a:r>
              <a:rPr lang="pl-PL" b="0" dirty="0" err="1" smtClean="0"/>
              <a:t>cyberprzemoc</a:t>
            </a:r>
            <a:r>
              <a:rPr lang="pl-PL" b="0" dirty="0" smtClean="0"/>
              <a:t> i jak na nią reagować?</a:t>
            </a:r>
            <a:br>
              <a:rPr lang="pl-PL" b="0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0789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l-PL" dirty="0" smtClean="0">
                <a:latin typeface="Times New Roman" pitchFamily="18" charset="0"/>
              </a:rPr>
              <a:t>Przestrzeż dziecko  przed publikowaniem lub przesyłaniem komukolwiek zdjęć o charakterze  seksualnym; porozmawiajcie o możliwych konsekwencjach takich praktyk.</a:t>
            </a:r>
          </a:p>
          <a:p>
            <a:pPr>
              <a:lnSpc>
                <a:spcPct val="80000"/>
              </a:lnSpc>
            </a:pPr>
            <a:r>
              <a:rPr lang="pl-PL" dirty="0" smtClean="0">
                <a:latin typeface="Times New Roman" pitchFamily="18" charset="0"/>
              </a:rPr>
              <a:t>Porozmawiaj   o tym, jak zachować asertywność w bliskich relacjach i jak odmawiać  osobom nalegającymi na przesłanie materiałów o charakterze intymnym  lub seksualnym. Zadbaj, aby rozmowom tym nie towarzyszyły negatywne emocje, nie oceniaj i nie bagatelizuj obaw dziecka.</a:t>
            </a:r>
          </a:p>
          <a:p>
            <a:pPr>
              <a:lnSpc>
                <a:spcPct val="80000"/>
              </a:lnSpc>
            </a:pPr>
            <a:r>
              <a:rPr lang="pl-PL" dirty="0" smtClean="0">
                <a:latin typeface="Times New Roman" pitchFamily="18" charset="0"/>
              </a:rPr>
              <a:t>Buduj z dzieckiem  relację opartą na zaufaniu. Rozmawiajcie o relacjach międzyludzkich i seksualności, o szacunku do własnego ciała i konieczności poszanowania prywatności innych ludzi. 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Profilaktyka </a:t>
            </a:r>
            <a:r>
              <a:rPr lang="pl-PL" dirty="0" err="1" smtClean="0"/>
              <a:t>cyberprzemocy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269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Udostępniając dziecku treści w sieci – gry, serwisy internetowe, aplikacje – sprawdź, czy nie zawierają one szkodliwych treści.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Pobierając aplikacje na urządzenia mobilne ze sklepów internetowych (Google Play, </a:t>
            </a:r>
            <a:r>
              <a:rPr lang="pl-PL" dirty="0" err="1" smtClean="0"/>
              <a:t>iStore</a:t>
            </a:r>
            <a:r>
              <a:rPr lang="pl-PL" dirty="0" smtClean="0"/>
              <a:t>, Windows), sprawdzaj opisy gier. Szczególną uwagę zwróć na zalecany wiek użytkownika.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Poznaj recenzje i obejrzyj fragmenty gier w serwisach udostępniających filmy online (np. </a:t>
            </a:r>
            <a:r>
              <a:rPr lang="pl-PL" dirty="0" err="1" smtClean="0"/>
              <a:t>YouTube</a:t>
            </a:r>
            <a:r>
              <a:rPr lang="pl-PL" dirty="0" smtClean="0"/>
              <a:t>); wymieniaj ze znajomymi rodzicami opinie na temat gier, stron i aplikacji dla dzieci, zanim udostępnisz je dziecku.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Szukaj informacji o rekomendowanych treściach dla dzieci i młodzieży w wiarygodnych serwisach i blogach </a:t>
            </a:r>
            <a:r>
              <a:rPr lang="pl-PL" dirty="0" err="1" smtClean="0"/>
              <a:t>parentingowych</a:t>
            </a:r>
            <a:r>
              <a:rPr lang="pl-PL" dirty="0" smtClean="0"/>
              <a:t> (przeznaczonych dla rodziców)  oraz w katalogach bezpiecznych stron dla dzieci (np. best.fdn.pl – katalog stron dziecięcych , bestapp.fdn.pl – katalog aplikacji dziecięcych).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Zawsze sprawdzaj oznaczenia PEGI (piktogramy dotyczące rodzaju treści i limitów wiekowych) na pudełkach gier komputerowych.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Weryfikowanie treści udostępnianych dzieciom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7487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Na rynku dostępnych jest wiele programów kontroli rodzicielskiej – płatnych oraz bezpłatnych – przeznaczonych zarówno na komputery, jak i na urządzenia mobilne. Mają one za zadanie blokowanie treści szkodliwych oraz oferują  wiele dodatkowych opcji, takich jak:</a:t>
            </a:r>
          </a:p>
          <a:p>
            <a:pPr>
              <a:lnSpc>
                <a:spcPct val="80000"/>
              </a:lnSpc>
            </a:pPr>
            <a:r>
              <a:rPr lang="pl-PL" dirty="0"/>
              <a:t>S</a:t>
            </a:r>
            <a:r>
              <a:rPr lang="pl-PL" dirty="0" smtClean="0"/>
              <a:t>tałe lub czasowe ograniczanie dostępu do określonych programów i opcji urządzenia,</a:t>
            </a:r>
          </a:p>
          <a:p>
            <a:pPr>
              <a:lnSpc>
                <a:spcPct val="80000"/>
              </a:lnSpc>
            </a:pPr>
            <a:r>
              <a:rPr lang="pl-PL" dirty="0"/>
              <a:t>M</a:t>
            </a:r>
            <a:r>
              <a:rPr lang="pl-PL" dirty="0" smtClean="0"/>
              <a:t>onitorowanie i raportowanie aktywności dziecka w sieci,</a:t>
            </a:r>
          </a:p>
          <a:p>
            <a:pPr>
              <a:lnSpc>
                <a:spcPct val="80000"/>
              </a:lnSpc>
            </a:pPr>
            <a:r>
              <a:rPr lang="pl-PL" dirty="0"/>
              <a:t>O</a:t>
            </a:r>
            <a:r>
              <a:rPr lang="pl-PL" dirty="0" smtClean="0"/>
              <a:t>kreślenie czasu (długości i częstotliwości) korzystania z urządzenia i </a:t>
            </a:r>
            <a:r>
              <a:rPr lang="pl-PL" dirty="0" err="1" smtClean="0"/>
              <a:t>internetu</a:t>
            </a:r>
            <a:r>
              <a:rPr lang="pl-PL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pl-PL" dirty="0"/>
              <a:t>B</a:t>
            </a:r>
            <a:r>
              <a:rPr lang="pl-PL" dirty="0" smtClean="0"/>
              <a:t>lokada wybranych usług: komunikatorów, list dyskusyjnych, e-maili, pobierania programów, zakupu aplikacji itp.</a:t>
            </a:r>
          </a:p>
          <a:p>
            <a:pPr>
              <a:lnSpc>
                <a:spcPct val="80000"/>
              </a:lnSpc>
            </a:pPr>
            <a:r>
              <a:rPr lang="pl-PL" dirty="0"/>
              <a:t>O</a:t>
            </a:r>
            <a:r>
              <a:rPr lang="pl-PL" dirty="0" smtClean="0"/>
              <a:t>chrona hasłem zmiany ustawień, dzięki czemu rodzic ma pewność, że dziecko korzysta z profilu stworzonego specjalnie dla niego.</a:t>
            </a:r>
          </a:p>
          <a:p>
            <a:pPr>
              <a:lnSpc>
                <a:spcPct val="80000"/>
              </a:lnSpc>
            </a:pP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Narzędzia kontroli rodzicielskiej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0463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www.ore.edu.pl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www.akademia.nask.pl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www.kursor.edukator.pl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www.plikfolder.pl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www.pl.sheeplive.eu</a:t>
            </a:r>
            <a:endParaRPr lang="pl-PL" dirty="0" smtClean="0"/>
          </a:p>
          <a:p>
            <a:r>
              <a:rPr lang="pl-PL" dirty="0" smtClean="0">
                <a:hlinkClick r:id="rId7"/>
              </a:rPr>
              <a:t>www.necio.pl</a:t>
            </a:r>
            <a:endParaRPr lang="pl-PL" dirty="0" smtClean="0"/>
          </a:p>
          <a:p>
            <a:r>
              <a:rPr lang="pl-PL" dirty="0" smtClean="0">
                <a:hlinkClick r:id="rId8"/>
              </a:rPr>
              <a:t>www.dzieckowsieci.fdn.pl</a:t>
            </a:r>
            <a:endParaRPr lang="pl-PL" dirty="0" smtClean="0"/>
          </a:p>
          <a:p>
            <a:r>
              <a:rPr lang="pl-PL" dirty="0" smtClean="0">
                <a:hlinkClick r:id="rId9"/>
              </a:rPr>
              <a:t>www.numanuma.pl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WIĘCEJ O BEZPIECZEŃSTWIE DZIECI I MŁODZIEŻY W INTERNECIE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501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pl-PL" dirty="0">
                <a:latin typeface="Times New Roman" pitchFamily="18" charset="0"/>
              </a:rPr>
              <a:t>Zespół interwencyjny, który udziela pomocy młodym internautom, rodzicom i  profesjonalistom w  przypadkach zagrożeń związanych z  korzystaniem z  Internetu lub telefonów komórkowych przez dzieci i młodzież. Zakres spraw w  których podejmowana jest interwencja to: uwodzenie dzieci poprzez Sieć, przemoc rówieśnicza, kontakt dzieci ze szkodliwymi treściami, uzależnienie dzieci od komputera, urządzeń mobilnych lub Internetu. Polskim zespołem jest Helpline.org.pl prowadzony przez Fundację Dzieci Niczyje.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pl-PL" dirty="0">
                <a:latin typeface="Times New Roman" pitchFamily="18" charset="0"/>
              </a:rPr>
              <a:t>Więcej na stronie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pl-PL" dirty="0">
                <a:latin typeface="Times New Roman" pitchFamily="18" charset="0"/>
              </a:rPr>
              <a:t>www.helpline.org.p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HELPLINE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518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dirty="0">
                <a:hlinkClick r:id="rId2"/>
              </a:rPr>
              <a:t>www.saferinternet.pl</a:t>
            </a:r>
            <a:endParaRPr lang="pl-PL" dirty="0"/>
          </a:p>
          <a:p>
            <a:pPr>
              <a:lnSpc>
                <a:spcPct val="90000"/>
              </a:lnSpc>
              <a:defRPr/>
            </a:pPr>
            <a:r>
              <a:rPr lang="pl-PL" dirty="0"/>
              <a:t>Email: </a:t>
            </a:r>
            <a:r>
              <a:rPr lang="pl-PL" dirty="0">
                <a:hlinkClick r:id="rId3"/>
              </a:rPr>
              <a:t>kontakt@saferinternet.pl</a:t>
            </a:r>
            <a:endParaRPr lang="pl-PL" dirty="0"/>
          </a:p>
          <a:p>
            <a:pPr>
              <a:lnSpc>
                <a:spcPct val="90000"/>
              </a:lnSpc>
              <a:defRPr/>
            </a:pPr>
            <a:r>
              <a:rPr lang="pl-PL" dirty="0"/>
              <a:t>Informacje na temat działań Polskiego centrum Programu </a:t>
            </a:r>
            <a:r>
              <a:rPr lang="pl-PL" dirty="0" err="1"/>
              <a:t>Safer</a:t>
            </a:r>
            <a:r>
              <a:rPr lang="pl-PL" dirty="0"/>
              <a:t> Internet </a:t>
            </a:r>
          </a:p>
          <a:p>
            <a:pPr>
              <a:lnSpc>
                <a:spcPct val="90000"/>
              </a:lnSpc>
              <a:defRPr/>
            </a:pPr>
            <a:endParaRPr lang="pl-PL" dirty="0"/>
          </a:p>
          <a:p>
            <a:pPr>
              <a:lnSpc>
                <a:spcPct val="90000"/>
              </a:lnSpc>
              <a:defRPr/>
            </a:pPr>
            <a:r>
              <a:rPr lang="pl-PL" dirty="0"/>
              <a:t>116 111 –telefon zaufania dla dzieci i młodzieży – codziennie 12-22</a:t>
            </a:r>
          </a:p>
          <a:p>
            <a:pPr>
              <a:lnSpc>
                <a:spcPct val="90000"/>
              </a:lnSpc>
              <a:defRPr/>
            </a:pPr>
            <a:r>
              <a:rPr lang="pl-PL" dirty="0"/>
              <a:t>www.116111.pl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62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 smtClean="0"/>
              <a:t>publikowanie ośmieszających filmów lub zdjęć,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publikowanie wulgarnych, prześmiewczych lub pełnych nienawiści i agresji komentarzy i wpisów,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włamania na konta serwisów </a:t>
            </a:r>
            <a:r>
              <a:rPr lang="pl-PL" dirty="0" err="1" smtClean="0"/>
              <a:t>społecznościowych</a:t>
            </a:r>
            <a:r>
              <a:rPr lang="pl-PL" dirty="0" smtClean="0"/>
              <a:t>,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nękanie telefonami i SMS-ami,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podszywanie się pod inne osoby,</a:t>
            </a:r>
          </a:p>
          <a:p>
            <a:pPr>
              <a:lnSpc>
                <a:spcPct val="90000"/>
              </a:lnSpc>
            </a:pPr>
            <a:r>
              <a:rPr lang="pl-PL" dirty="0" smtClean="0"/>
              <a:t>wykluczanie ze społeczności internetowych.</a:t>
            </a:r>
          </a:p>
          <a:p>
            <a:pPr>
              <a:lnSpc>
                <a:spcPct val="90000"/>
              </a:lnSpc>
            </a:pP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 smtClean="0"/>
              <a:t>Najpopularniejsze formy </a:t>
            </a:r>
            <a:r>
              <a:rPr lang="pl-PL" b="0" dirty="0" err="1" smtClean="0"/>
              <a:t>cyberprzemocy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28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Ciągłość jej trwania  ( ciągłość negatywnych emocji).</a:t>
            </a:r>
          </a:p>
          <a:p>
            <a:r>
              <a:rPr lang="pl-PL" dirty="0" smtClean="0"/>
              <a:t>Dostępność dla innych.</a:t>
            </a:r>
          </a:p>
          <a:p>
            <a:r>
              <a:rPr lang="pl-PL" dirty="0" smtClean="0"/>
              <a:t>Ograniczona prywatność.</a:t>
            </a:r>
          </a:p>
          <a:p>
            <a:r>
              <a:rPr lang="pl-PL" dirty="0" smtClean="0"/>
              <a:t>Wtórne zachowania agresywne.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Cechy </a:t>
            </a:r>
            <a:r>
              <a:rPr lang="pl-PL" dirty="0" err="1" smtClean="0"/>
              <a:t>cyberprzemocy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30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3100" dirty="0" err="1" smtClean="0">
                <a:cs typeface="Times New Roman" pitchFamily="18" charset="0"/>
              </a:rPr>
              <a:t>Seksting</a:t>
            </a:r>
            <a:endParaRPr lang="pl-PL" sz="3100" dirty="0" smtClean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l-PL" smtClean="0">
                <a:latin typeface="Times New Roman" pitchFamily="18" charset="0"/>
                <a:cs typeface="Times New Roman" pitchFamily="18" charset="0"/>
              </a:rPr>
              <a:t>Polega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przesyłaniu osobistych zdjęć i filmów o charakterze seksualnym za pośrednictwem telefonu komórkowego (MMS) lub sieci (pocztą elektroniczną, poprzez komunikatory internetowe, pozowanie nago przed kamerą online).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Odbywa się to często pomiędzy osobami, które są w relacji intymnej lub dopiero chcą zwrócić na siebie uwagę drugiej osoby.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Ostatnie badania wskazują, że </a:t>
            </a:r>
          </a:p>
          <a:p>
            <a:pPr>
              <a:lnSpc>
                <a:spcPct val="8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11%dziewcząt i chłopców w wieku 15-18 lat przyznało się do przesyłania takich treści, </a:t>
            </a:r>
          </a:p>
          <a:p>
            <a:pPr>
              <a:lnSpc>
                <a:spcPct val="8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34% - przyznało się, że otrzymywało takie treści w sieci.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Ponad 58% nastolatków stwierdziło, że nie widzi nic złego w zjawisku </a:t>
            </a:r>
            <a:r>
              <a:rPr lang="pl-PL" u="sng" dirty="0" err="1" smtClean="0">
                <a:latin typeface="Times New Roman" pitchFamily="18" charset="0"/>
                <a:cs typeface="Times New Roman" pitchFamily="18" charset="0"/>
              </a:rPr>
              <a:t>sextingu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+mn-lt"/>
              </a:rPr>
              <a:t>NAJPOPULARNIEJSZE FORMY CYBERPRZEMOCY </a:t>
            </a: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701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Treści przedstawiające dziecko w seksualnym kontekście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2400" i="1" dirty="0" smtClean="0"/>
              <a:t>Tego typu treści nie są kwalifikowane jako pornograficzne i w związku z tym w większości krajów są materiałem legalnym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CSEM (</a:t>
            </a:r>
            <a:r>
              <a:rPr lang="pl-PL" sz="2400" dirty="0" err="1" smtClean="0"/>
              <a:t>child</a:t>
            </a:r>
            <a:r>
              <a:rPr lang="pl-PL" sz="2400" dirty="0" smtClean="0"/>
              <a:t> </a:t>
            </a:r>
            <a:r>
              <a:rPr lang="pl-PL" sz="2400" dirty="0" err="1" smtClean="0"/>
              <a:t>sexual</a:t>
            </a:r>
            <a:r>
              <a:rPr lang="pl-PL" sz="2400" dirty="0" smtClean="0"/>
              <a:t> </a:t>
            </a:r>
            <a:r>
              <a:rPr lang="pl-PL" sz="2400" dirty="0" err="1" smtClean="0"/>
              <a:t>exploitalion</a:t>
            </a:r>
            <a:r>
              <a:rPr lang="pl-PL" sz="2400" dirty="0" smtClean="0"/>
              <a:t> materials)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0597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Materiały przedstawiające seksualne wykorzystywanie dzieci.</a:t>
            </a:r>
          </a:p>
          <a:p>
            <a:endParaRPr lang="pl-PL" sz="2400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2400" i="1" dirty="0" smtClean="0"/>
              <a:t>Stanowi dowód przestępstwa i sam w sobie jest nielegalny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CSAM (</a:t>
            </a:r>
            <a:r>
              <a:rPr lang="pl-PL" sz="2400" dirty="0" err="1" smtClean="0"/>
              <a:t>child</a:t>
            </a:r>
            <a:r>
              <a:rPr lang="pl-PL" sz="2400" dirty="0" smtClean="0"/>
              <a:t> </a:t>
            </a:r>
            <a:r>
              <a:rPr lang="pl-PL" sz="2400" dirty="0" err="1" smtClean="0"/>
              <a:t>sexual</a:t>
            </a:r>
            <a:r>
              <a:rPr lang="pl-PL" sz="2400" dirty="0" smtClean="0"/>
              <a:t> </a:t>
            </a:r>
            <a:r>
              <a:rPr lang="pl-PL" sz="2400" dirty="0" err="1" smtClean="0"/>
              <a:t>abuse</a:t>
            </a:r>
            <a:r>
              <a:rPr lang="pl-PL" sz="2400" dirty="0" smtClean="0"/>
              <a:t> materials)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7545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Nowe zjawisko polegające na pozyskaniu od ofiary materiałów o charakterze seksualnym a następnie wymuszanie okupem lub groźbą ich publikowanie lub dalsze rozprzestrzenianie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SEXTORTION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066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Prezentowanie </a:t>
            </a:r>
            <a:r>
              <a:rPr lang="pl-PL" dirty="0" err="1" smtClean="0"/>
              <a:t>zachowań</a:t>
            </a:r>
            <a:r>
              <a:rPr lang="pl-PL" dirty="0" smtClean="0"/>
              <a:t> sprzecznych z zasadami i normami współżycia społecznego, niosące demoralizujący przekaz, przemoc fizyczną, psychiczną, seksualną, libacje alkoholowe i narkotykowe.</a:t>
            </a:r>
          </a:p>
          <a:p>
            <a:r>
              <a:rPr lang="pl-PL" dirty="0" smtClean="0"/>
              <a:t>Dane FDDS – 37 % dzieci ogląda tego typu treści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PATOSTREAMY, PATOTREŚCI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670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699</Words>
  <Application>Microsoft Office PowerPoint</Application>
  <PresentationFormat>Pokaz na ekranie (4:3)</PresentationFormat>
  <Paragraphs>150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Hol</vt:lpstr>
      <vt:lpstr>Bezpieczne i efektywne korzystanie z technologii cyfrowych</vt:lpstr>
      <vt:lpstr>Czym jest cyberprzemoc i jak na nią reagować? </vt:lpstr>
      <vt:lpstr>Najpopularniejsze formy cyberprzemocy</vt:lpstr>
      <vt:lpstr>Cechy cyberprzemocy</vt:lpstr>
      <vt:lpstr>NAJPOPULARNIEJSZE FORMY CYBERPRZEMOCY </vt:lpstr>
      <vt:lpstr>CSEM (child sexual exploitalion materials) </vt:lpstr>
      <vt:lpstr>CSAM (child sexual abuse materials)</vt:lpstr>
      <vt:lpstr>SEXTORTION</vt:lpstr>
      <vt:lpstr>PATOSTREAMY, PATOTREŚCI</vt:lpstr>
      <vt:lpstr>Zagrożenia, które mogą pojawić się, gdy dziecko komunikuje się przez Internet z nieznajomymi to:</vt:lpstr>
      <vt:lpstr>WYNIKI OSTATNICH BADAŃ</vt:lpstr>
      <vt:lpstr>Prezentacja programu PowerPoint</vt:lpstr>
      <vt:lpstr>Jak poznać, że dziecko jest ofiarą cyberprzemocy</vt:lpstr>
      <vt:lpstr>Jak może zachowywać się dziecko, które w jakiś sposób zostało wykorzystane seksualnie</vt:lpstr>
      <vt:lpstr>Kontakty w sieci – zasady bezpieczeństwa</vt:lpstr>
      <vt:lpstr>Prezentacja programu PowerPoint</vt:lpstr>
      <vt:lpstr>Edukowanie rodziców w zakresie rozważnego publikowania zdjęć </vt:lpstr>
      <vt:lpstr>Edukowanie rodziców w zakresie zasad dotyczących bezpieczeństwa</vt:lpstr>
      <vt:lpstr>Edukukacja rodziców w zakresie podejrzenia cyberprzemocy</vt:lpstr>
      <vt:lpstr>Profilaktyka cyberprzemocy</vt:lpstr>
      <vt:lpstr>Weryfikowanie treści udostępnianych dzieciom</vt:lpstr>
      <vt:lpstr>Narzędzia kontroli rodzicielskiej</vt:lpstr>
      <vt:lpstr>WIĘCEJ O BEZPIECZEŃSTWIE DZIECI I MŁODZIEŻY W INTERNECIE</vt:lpstr>
      <vt:lpstr>HELPLINE</vt:lpstr>
      <vt:lpstr>Prezentacja programu PowerPoint</vt:lpstr>
    </vt:vector>
  </TitlesOfParts>
  <Company>Poradnia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Bezpieczne i efektywne korzystanie z technologii cyfrowych</dc:title>
  <dc:creator>Poradnia11</dc:creator>
  <cp:lastModifiedBy>Poradnia11</cp:lastModifiedBy>
  <cp:revision>11</cp:revision>
  <dcterms:created xsi:type="dcterms:W3CDTF">2021-02-02T08:00:27Z</dcterms:created>
  <dcterms:modified xsi:type="dcterms:W3CDTF">2021-02-09T11:35:24Z</dcterms:modified>
</cp:coreProperties>
</file>