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3175"/>
            <a:ext cx="12204700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125538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351088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8351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7705" y="1186180"/>
            <a:ext cx="9317990" cy="1022350"/>
          </a:xfrm>
        </p:spPr>
        <p:txBody>
          <a:bodyPr/>
          <a:lstStyle/>
          <a:p>
            <a:pPr algn="ctr"/>
            <a:r>
              <a:rPr lang="pl-PL" altLang="en-US" dirty="0"/>
              <a:t/>
            </a:r>
            <a:br>
              <a:rPr lang="pl-PL" altLang="en-US" dirty="0"/>
            </a:br>
            <a:r>
              <a:rPr lang="pl-PL" altLang="en-US" dirty="0" smtClean="0"/>
              <a:t>Terapia dziecka z afazją- plan terapii</a:t>
            </a:r>
            <a:r>
              <a:rPr lang="pl-PL" altLang="en-US" dirty="0"/>
              <a:t/>
            </a:r>
            <a:br>
              <a:rPr lang="pl-PL" altLang="en-US" dirty="0"/>
            </a:br>
            <a:r>
              <a:rPr lang="pl-PL" altLang="en-US" dirty="0"/>
              <a:t/>
            </a:r>
            <a:br>
              <a:rPr lang="pl-PL" altLang="en-US" dirty="0"/>
            </a:br>
            <a:endParaRPr lang="pl-PL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3035" y="2948940"/>
            <a:ext cx="5429885" cy="1873250"/>
          </a:xfrm>
        </p:spPr>
        <p:txBody>
          <a:bodyPr/>
          <a:lstStyle/>
          <a:p>
            <a:pPr algn="l"/>
            <a:r>
              <a:rPr lang="pl-PL" altLang="en-US" dirty="0"/>
              <a:t>Anna Waśkiewicz-</a:t>
            </a:r>
            <a:r>
              <a:rPr lang="pl-PL" altLang="en-US" dirty="0" err="1"/>
              <a:t>Polityło</a:t>
            </a:r>
            <a:endParaRPr lang="pl-PL" altLang="en-US" dirty="0"/>
          </a:p>
          <a:p>
            <a:pPr algn="l"/>
            <a:r>
              <a:rPr lang="pl-PL" altLang="en-US" dirty="0" err="1" smtClean="0"/>
              <a:t>neurologopeda</a:t>
            </a:r>
            <a:endParaRPr lang="pl-P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en-US" sz="2400" dirty="0" smtClean="0"/>
              <a:t>wdrażanie </a:t>
            </a:r>
            <a:r>
              <a:rPr lang="pl-PL" altLang="en-US" sz="2400" dirty="0"/>
              <a:t>do posługiwania się tymi wyrażeniami w wypowiedziach,</a:t>
            </a:r>
          </a:p>
          <a:p>
            <a:r>
              <a:rPr lang="pl-PL" altLang="en-US" sz="2400" dirty="0" smtClean="0"/>
              <a:t>wdrażanie </a:t>
            </a:r>
            <a:r>
              <a:rPr lang="pl-PL" altLang="en-US" sz="2400" dirty="0"/>
              <a:t>do posługiwania się zaimkami osobowymi (tworzenie różnych konfiguracji z ilustracjami postaci i budowanie zdań, zabawy w grupie),</a:t>
            </a:r>
          </a:p>
          <a:p>
            <a:r>
              <a:rPr lang="pl-PL" altLang="en-US" sz="2400" dirty="0" smtClean="0"/>
              <a:t>wdrażanie </a:t>
            </a:r>
            <a:r>
              <a:rPr lang="pl-PL" altLang="en-US" sz="2400" dirty="0"/>
              <a:t>do samodzielnego wypowiadania się (na temat ułożonej historyjki obrazkowej, relacjonowanie obejrzanego fragmentu bajki, relacjonowanie wydarzeń z życia rodziny przedstawionych na zdjęciach lub filmach),</a:t>
            </a:r>
          </a:p>
          <a:p>
            <a:r>
              <a:rPr lang="pl-PL" altLang="en-US" sz="2400" dirty="0" smtClean="0"/>
              <a:t>wdrażanie </a:t>
            </a:r>
            <a:r>
              <a:rPr lang="pl-PL" altLang="en-US" sz="2400" dirty="0"/>
              <a:t>do samodzielnego opisu przedmiotu lub osoby (wybranych przez dziecko),</a:t>
            </a:r>
          </a:p>
          <a:p>
            <a:r>
              <a:rPr lang="pl-PL" altLang="en-US" sz="2400" dirty="0" smtClean="0"/>
              <a:t>wprowadzenie </a:t>
            </a:r>
            <a:r>
              <a:rPr lang="pl-PL" altLang="en-US" sz="2400" dirty="0"/>
              <a:t>elementu dialogu (dramy, zabawy tematyczne, teatrzyki kukiełkowe, zabawy pacynkami).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84655"/>
            <a:ext cx="10972800" cy="4443095"/>
          </a:xfrm>
        </p:spPr>
        <p:txBody>
          <a:bodyPr/>
          <a:lstStyle/>
          <a:p>
            <a:pPr marL="0" indent="0">
              <a:buNone/>
            </a:pPr>
            <a:r>
              <a:rPr lang="pl-PL" altLang="en-US" sz="2400"/>
              <a:t>V. Ćwiczenia słuchu fonemowego, analizy, syntezy słuchowej wyrazów metodą sylabową i głoskową (np. domina fonetyczne, suwaki sylabowe, domina obrazkowo-wyrazowe, PUSY, programy multimedialne typu: „Dyslektyk”, „Klik uczy czytać”, „Logo - gry”, a także ćwiczenia koordynacji wzrokowo - ruchowo--słuchowej elementy Metody Dobrego Startu, rysowane wierszyki).</a:t>
            </a:r>
          </a:p>
          <a:p>
            <a:pPr marL="0" indent="0">
              <a:buNone/>
            </a:pPr>
            <a:endParaRPr lang="pl-PL" altLang="en-US" sz="2400"/>
          </a:p>
          <a:p>
            <a:pPr marL="0" indent="0">
              <a:buNone/>
            </a:pPr>
            <a:r>
              <a:rPr lang="pl-PL" altLang="en-US" sz="2400"/>
              <a:t>VI. Ćwiczenia w czytaniu i pisaniu (trening czytania - elementy” Metody18 struktur wyrazowych”, ćwiczenia w czytaniu ze zrozumieniem, elementy programu „Ortograffiti z Bratkiem”).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67460"/>
            <a:ext cx="10972800" cy="4953000"/>
          </a:xfrm>
        </p:spPr>
        <p:txBody>
          <a:bodyPr/>
          <a:lstStyle/>
          <a:p>
            <a:pPr marL="0" indent="0">
              <a:buNone/>
            </a:pPr>
            <a:endParaRPr lang="pl-PL" altLang="en-US"/>
          </a:p>
          <a:p>
            <a:pPr marL="0" indent="0">
              <a:buNone/>
            </a:pPr>
            <a:r>
              <a:rPr lang="pl-PL" altLang="en-US" sz="2400"/>
              <a:t>VII. Ćwiczenia artykulacyjne służące do wypracowania poprawnej artykulacji głosek (utrwalanie ich poprawnej realizacji w izolacji, sylabach, wyrazach, w zdaniach).</a:t>
            </a:r>
          </a:p>
          <a:p>
            <a:pPr marL="0" indent="0">
              <a:buNone/>
            </a:pPr>
            <a:endParaRPr lang="pl-PL" altLang="en-US" sz="2400"/>
          </a:p>
          <a:p>
            <a:pPr marL="0" indent="0">
              <a:buNone/>
            </a:pPr>
            <a:r>
              <a:rPr lang="pl-PL" altLang="en-US" sz="2400"/>
              <a:t>VIII. Ćwiczenia leksykalne (ćwiczenia w poprawnym budowaniu zdań - rozsypanki wyrazowe, uzupełnienie luk w zdaniach, rozwijanie grupy podmiotu i orzeczenia w zdaniach, kończenie rozpoczętych zdań itp.)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Formy dostosowania do potrzeb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sz="2400" dirty="0"/>
              <a:t>Niepełnosprawność pod postacią afazji - wymaga stworzenia specjalnych, przyjaznych warunków, które pozwolą na  zredukowanie barier  rozwojowych  i  zapewnią  dziecku możliwości  odpowiedniego kształtowania funkcji poznawczych, umiejętności komunikacyjnych oraz integracji z grupą rówieśniczą.</a:t>
            </a:r>
          </a:p>
          <a:p>
            <a:pPr marL="0" indent="0">
              <a:buNone/>
            </a:pPr>
            <a:r>
              <a:rPr lang="pl-PL" altLang="en-US" sz="2400" dirty="0"/>
              <a:t>W związku z powyższym wskazane jest:</a:t>
            </a:r>
          </a:p>
          <a:p>
            <a:pPr marL="0" indent="0">
              <a:buNone/>
            </a:pPr>
            <a:r>
              <a:rPr lang="pl-PL" altLang="en-US" sz="2400" dirty="0"/>
              <a:t>1.Stosowanie specjalnej organizacji nauki, metod pracy i wychowania.</a:t>
            </a:r>
          </a:p>
          <a:p>
            <a:pPr marL="0" indent="0">
              <a:buNone/>
            </a:pPr>
            <a:r>
              <a:rPr lang="pl-PL" altLang="en-US" sz="2400" dirty="0"/>
              <a:t>2. Dostosowanie warunków, metod i form pracy do możliwości ucznia.</a:t>
            </a:r>
          </a:p>
          <a:p>
            <a:pPr marL="0" indent="0">
              <a:buNone/>
            </a:pPr>
            <a:r>
              <a:rPr lang="pl-PL" altLang="en-US" sz="2400" dirty="0"/>
              <a:t>3.Uwzględnianie indywidualnego tempa rozwoju, kompetencji komunikacyjnych, uzdolnień i mocnych stron </a:t>
            </a:r>
            <a:r>
              <a:rPr lang="pl-PL" altLang="en-US" sz="2400" dirty="0" smtClean="0"/>
              <a:t>dziecka.</a:t>
            </a:r>
            <a:endParaRPr lang="pl-PL" altLang="en-US" sz="2400" dirty="0"/>
          </a:p>
          <a:p>
            <a:pPr marL="0" indent="0">
              <a:buNone/>
            </a:pPr>
            <a:r>
              <a:rPr lang="pl-PL" altLang="en-US" sz="2400" dirty="0"/>
              <a:t>4.Nawiązanie pozytywnego kontaktu emocjonalnego z dzieckiem, zapewnienie mu poczucia bezpieczeństwa.</a:t>
            </a:r>
          </a:p>
          <a:p>
            <a:pPr marL="0" indent="0">
              <a:buNone/>
            </a:pPr>
            <a:r>
              <a:rPr lang="pl-PL" altLang="en-US" sz="2400" dirty="0"/>
              <a:t>5.Obniżanie napięcia emocjonalnego i unikanie sytuacji stresowych, które powodują pojawianie się niepotrzebnych reakcji emocjonalnych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Formy dostosowania do potrzeb dziecka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sz="2400" dirty="0"/>
              <a:t>6.Tworzenie sytuacji edukacyjnych i wychowawczych rozwijających umiejętności komunikacyjne oraz procesy poznawcze dziecka.</a:t>
            </a:r>
          </a:p>
          <a:p>
            <a:pPr marL="0" indent="0">
              <a:buNone/>
            </a:pPr>
            <a:r>
              <a:rPr lang="pl-PL" altLang="en-US" sz="2400" dirty="0"/>
              <a:t>7.Usprawnianie językowe, bogacenie zasobu słownictwa, stałe powtarzanie pewnych sformułowań, nazw celem ich utrwalenia.  </a:t>
            </a:r>
          </a:p>
          <a:p>
            <a:pPr marL="0" indent="0">
              <a:buNone/>
            </a:pPr>
            <a:r>
              <a:rPr lang="pl-PL" altLang="en-US" sz="2400" dirty="0"/>
              <a:t>8.Wspieranie </a:t>
            </a:r>
            <a:r>
              <a:rPr lang="pl-PL" altLang="en-US" sz="2400" dirty="0" smtClean="0"/>
              <a:t>dziecka </a:t>
            </a:r>
            <a:r>
              <a:rPr lang="pl-PL" altLang="en-US" sz="2400" dirty="0"/>
              <a:t>podczas nawiązywania kontaktu z rówieśnikami i dorosłymi.</a:t>
            </a:r>
          </a:p>
          <a:p>
            <a:pPr marL="0" indent="0">
              <a:buNone/>
            </a:pPr>
            <a:r>
              <a:rPr lang="pl-PL" altLang="en-US" sz="2400" dirty="0"/>
              <a:t>9.W procesie komunikowania się używanie prostego języka, zadbanie o odpowiednią intonację i wolniejsze tempo mówienia, co poprawi u dziecka rozumienie dłuższych komunikatów słownych.</a:t>
            </a:r>
          </a:p>
          <a:p>
            <a:pPr marL="0" indent="0">
              <a:buNone/>
            </a:pPr>
            <a:r>
              <a:rPr lang="pl-PL" altLang="en-US" sz="2400" dirty="0"/>
              <a:t>10.Zachęcanie do zabaw i współpracy z koniecznością współdziałania z drugą osobą.</a:t>
            </a:r>
          </a:p>
          <a:p>
            <a:pPr marL="0" indent="0">
              <a:buNone/>
            </a:pPr>
            <a:r>
              <a:rPr lang="pl-PL" altLang="en-US" sz="2400" dirty="0"/>
              <a:t>11.Wykorzystywanie w terapii pozawerbalnych kanałów porozumiewania się, wspomaganie mimiką, gestem.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sz="2000" dirty="0"/>
              <a:t>12.Ustawiczne utrwalanie i wielokrotne wykorzystywanie nabywanych umiejętności komunikowania się  poprzez stwarzanie sprzyjających temu sytuacji.</a:t>
            </a:r>
          </a:p>
          <a:p>
            <a:pPr marL="0" indent="0">
              <a:buNone/>
            </a:pPr>
            <a:r>
              <a:rPr lang="pl-PL" altLang="en-US" sz="2000" dirty="0"/>
              <a:t>13.Dostosowanie pomocy dydaktycznych tak, by odpowiadały indywidualnym potrzebom i możliwościom ucznia i były dla niego atrakcyjne.</a:t>
            </a:r>
          </a:p>
          <a:p>
            <a:pPr marL="0" indent="0">
              <a:buNone/>
            </a:pPr>
            <a:r>
              <a:rPr lang="pl-PL" altLang="en-US" sz="2000" dirty="0"/>
              <a:t>14.Stosowanie różnych metod usprawniających i wzbogacających proces dydaktyczny i terapeutyczny takich jak: Metoda Dobrego Startu, Muzykoterapia.</a:t>
            </a:r>
          </a:p>
          <a:p>
            <a:pPr marL="0" indent="0">
              <a:buNone/>
            </a:pPr>
            <a:r>
              <a:rPr lang="pl-PL" altLang="en-US" sz="2000" dirty="0"/>
              <a:t>15.Zauważanie i nagradzanie przez nauczyciela wszelkich formy aktywności słownej.</a:t>
            </a:r>
          </a:p>
          <a:p>
            <a:pPr marL="0" indent="0">
              <a:buNone/>
            </a:pPr>
            <a:r>
              <a:rPr lang="pl-PL" altLang="en-US" sz="2000" dirty="0"/>
              <a:t>16.Określanie czasu trwania aktywności np. poprzez określenie ilości zadań.</a:t>
            </a:r>
          </a:p>
          <a:p>
            <a:pPr marL="0" indent="0">
              <a:buNone/>
            </a:pPr>
            <a:r>
              <a:rPr lang="pl-PL" altLang="en-US" sz="2000" dirty="0"/>
              <a:t>17.Wykorzystywanie zainteresowań dziecka (świat zwierząt) i ulubionych form pracy w uczeniu go nowych umiejętności.</a:t>
            </a:r>
          </a:p>
          <a:p>
            <a:pPr marL="0" indent="0">
              <a:buNone/>
            </a:pPr>
            <a:r>
              <a:rPr lang="pl-PL" altLang="en-US" sz="2000" dirty="0"/>
              <a:t>18.Indywidualizowanie pracy </a:t>
            </a:r>
            <a:r>
              <a:rPr lang="pl-PL" altLang="en-US" sz="2000"/>
              <a:t>z </a:t>
            </a:r>
            <a:r>
              <a:rPr lang="pl-PL" altLang="en-US" sz="2000" smtClean="0"/>
              <a:t>uczniem </a:t>
            </a:r>
            <a:r>
              <a:rPr lang="pl-PL" altLang="en-US" sz="2000" dirty="0"/>
              <a:t>i włączanie go do pracy grupowej.</a:t>
            </a:r>
          </a:p>
          <a:p>
            <a:pPr marL="0" indent="0">
              <a:buNone/>
            </a:pPr>
            <a:r>
              <a:rPr lang="pl-PL" altLang="en-US" sz="2000" dirty="0"/>
              <a:t>19.Pomoc w odkrywaniu i rozwijaniu mocnych stron </a:t>
            </a:r>
            <a:r>
              <a:rPr lang="pl-PL" altLang="en-US" sz="2000" dirty="0" smtClean="0"/>
              <a:t>dziecka.</a:t>
            </a:r>
            <a:endParaRPr lang="pl-PL" altLang="en-US" sz="2000" dirty="0"/>
          </a:p>
          <a:p>
            <a:pPr marL="0" indent="0">
              <a:buNone/>
            </a:pPr>
            <a:r>
              <a:rPr lang="pl-PL" altLang="en-US" sz="2000" dirty="0"/>
              <a:t>20.Zachęcanie </a:t>
            </a:r>
            <a:r>
              <a:rPr lang="pl-PL" altLang="en-US" sz="2000" dirty="0" smtClean="0"/>
              <a:t>dziecka  </a:t>
            </a:r>
            <a:r>
              <a:rPr lang="pl-PL" altLang="en-US" sz="2000" dirty="0"/>
              <a:t>do  krótkiego wypowiadania się na forum klasy i poza nią.</a:t>
            </a:r>
          </a:p>
          <a:p>
            <a:pPr marL="0" indent="0">
              <a:buNone/>
            </a:pPr>
            <a:r>
              <a:rPr lang="pl-PL" altLang="en-US" sz="2000" dirty="0"/>
              <a:t>21.Wykazywanie się wobec dziecka cierpliwością ze względu na trudności z werbalizowaniem, myśli, nazywaniem i budowaniem dłuższych wypowiedzi słownych.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sz="2400" b="1" dirty="0"/>
              <a:t>Dodatkowo należy prowadzić oddziaływania skierowane na:</a:t>
            </a:r>
          </a:p>
          <a:p>
            <a:r>
              <a:rPr lang="pl-PL" altLang="en-US" sz="2400" dirty="0" smtClean="0"/>
              <a:t>bogacenie </a:t>
            </a:r>
            <a:r>
              <a:rPr lang="pl-PL" altLang="en-US" sz="2400" dirty="0"/>
              <a:t>zasobu słownictwa biernego, a następnie czynnego,</a:t>
            </a:r>
          </a:p>
          <a:p>
            <a:r>
              <a:rPr lang="pl-PL" altLang="en-US" sz="2400" dirty="0" smtClean="0"/>
              <a:t>rozwinięcie </a:t>
            </a:r>
            <a:r>
              <a:rPr lang="pl-PL" altLang="en-US" sz="2400" dirty="0"/>
              <a:t>rozumienia treści prostych, a następnie złożonych,</a:t>
            </a:r>
          </a:p>
          <a:p>
            <a:r>
              <a:rPr lang="pl-PL" altLang="en-US" sz="2400" dirty="0" smtClean="0"/>
              <a:t>kształtowanie </a:t>
            </a:r>
            <a:r>
              <a:rPr lang="pl-PL" altLang="en-US" sz="2400" dirty="0"/>
              <a:t>wytrwałości w wykonywaniu codziennych czynności oraz wzmacnianie motywacji do podejmowania wysiłku intelektualnego,</a:t>
            </a:r>
          </a:p>
          <a:p>
            <a:r>
              <a:rPr lang="pl-PL" altLang="en-US" sz="2400" dirty="0" smtClean="0"/>
              <a:t>wydłużenie </a:t>
            </a:r>
            <a:r>
              <a:rPr lang="pl-PL" altLang="en-US" sz="2400" dirty="0"/>
              <a:t>czasu pracy zadaniowej,</a:t>
            </a:r>
          </a:p>
          <a:p>
            <a:r>
              <a:rPr lang="pl-PL" altLang="en-US" sz="2400" dirty="0" smtClean="0"/>
              <a:t>rozwinięcie </a:t>
            </a:r>
            <a:r>
              <a:rPr lang="pl-PL" altLang="en-US" sz="2400" dirty="0"/>
              <a:t>umiejętności podejmowania współpracy z dorosłymi i dziećmi,</a:t>
            </a:r>
          </a:p>
          <a:p>
            <a:r>
              <a:rPr lang="pl-PL" altLang="en-US" sz="2400" dirty="0" smtClean="0"/>
              <a:t>usprawnienie </a:t>
            </a:r>
            <a:r>
              <a:rPr lang="pl-PL" altLang="en-US" sz="2400" dirty="0"/>
              <a:t>dużej i małej motoryki,</a:t>
            </a:r>
          </a:p>
          <a:p>
            <a:r>
              <a:rPr lang="pl-PL" altLang="en-US" sz="2400" dirty="0" smtClean="0"/>
              <a:t>doskonalenie </a:t>
            </a:r>
            <a:r>
              <a:rPr lang="pl-PL" altLang="en-US" sz="2400" dirty="0"/>
              <a:t>sprawności manualnej, oralnej i grafomotorycznej,</a:t>
            </a:r>
          </a:p>
          <a:p>
            <a:r>
              <a:rPr lang="pl-PL" altLang="en-US" sz="2400" dirty="0" smtClean="0"/>
              <a:t>rozwinięcie </a:t>
            </a:r>
            <a:r>
              <a:rPr lang="pl-PL" altLang="en-US" sz="2400" dirty="0"/>
              <a:t>funkcjonowania sfery poznawczej ( spostrzegawczość,  procesy koncentracji uwagi, pamięć),</a:t>
            </a:r>
          </a:p>
          <a:p>
            <a:r>
              <a:rPr lang="pl-PL" altLang="en-US" sz="2400" dirty="0" smtClean="0"/>
              <a:t>rozwinięcie </a:t>
            </a:r>
            <a:r>
              <a:rPr lang="pl-PL" altLang="en-US" sz="2400" dirty="0"/>
              <a:t>i zaspokajanie ciekawości poznawczej dziecka.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sz="2400" b="1"/>
              <a:t>Aby rozwijać kompetencje językowe i komunikacyjne dziecka oraz korygować zaburzenia w programowaniu wypowiedzi  należy:</a:t>
            </a:r>
          </a:p>
          <a:p>
            <a:pPr marL="0" indent="0">
              <a:buNone/>
            </a:pPr>
            <a:r>
              <a:rPr lang="pl-PL" altLang="en-US" sz="2400"/>
              <a:t>1. Usprawniać procesy analizy, syntezy sylabowej  wyrazów i prostych zdań.</a:t>
            </a:r>
          </a:p>
          <a:p>
            <a:pPr marL="0" indent="0">
              <a:buNone/>
            </a:pPr>
            <a:r>
              <a:rPr lang="pl-PL" altLang="en-US" sz="2400"/>
              <a:t>2. Usprawniać ruchowe wzorce wyrazów i wykształcić zdolności do realizowania ciągu fonicznego w wyrazach i frazach o zróżnicowanej strukturze.</a:t>
            </a:r>
          </a:p>
          <a:p>
            <a:pPr marL="0" indent="0">
              <a:buNone/>
            </a:pPr>
            <a:r>
              <a:rPr lang="pl-PL" altLang="en-US" sz="2400"/>
              <a:t>3. Usprawniać procesy analizy, syntezy głoskowej słów oraz analizy i syntezy literowej wyrazów, poszerzać zakres pamięci słuchowej bezpośredniej.</a:t>
            </a:r>
          </a:p>
          <a:p>
            <a:pPr marL="0" indent="0">
              <a:buNone/>
            </a:pPr>
            <a:r>
              <a:rPr lang="pl-PL" altLang="en-US" sz="2400"/>
              <a:t>4. Kształcić umiejętności w zakresie mowy dialogowej i monologowej.</a:t>
            </a:r>
          </a:p>
          <a:p>
            <a:pPr marL="0" indent="0">
              <a:buNone/>
            </a:pPr>
            <a:r>
              <a:rPr lang="pl-PL" altLang="en-US" sz="2400"/>
              <a:t>5. Usprawniać techniki szkolne: czytanie i pisanie.</a:t>
            </a:r>
          </a:p>
          <a:p>
            <a:pPr marL="0" indent="0">
              <a:buNone/>
            </a:pPr>
            <a:r>
              <a:rPr lang="pl-PL" altLang="en-US" sz="2400"/>
              <a:t>6. Wzmacniać ucznia, budować poczucie własnej wartości i wiary we własne możliwości.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Proponowana literatura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altLang="en-US" sz="2400" dirty="0"/>
          </a:p>
          <a:p>
            <a:r>
              <a:rPr lang="pl-PL" altLang="en-US" sz="2400" dirty="0" err="1"/>
              <a:t>Olempska</a:t>
            </a:r>
            <a:r>
              <a:rPr lang="pl-PL" altLang="en-US" sz="2400" dirty="0"/>
              <a:t>-Wysocka M. (2014) Dziecko z zaburzeniami mowy w systemie oświaty, „Studia edukacyjne” 32.</a:t>
            </a:r>
          </a:p>
          <a:p>
            <a:r>
              <a:rPr lang="pl-PL" altLang="en-US" sz="2400" dirty="0"/>
              <a:t>Panasiuk J. (2008) Standard postępowania logopedycznego w przypadku alalii i niedokształcenia mowy o typie afazji „Logopedia” t.37.</a:t>
            </a:r>
          </a:p>
          <a:p>
            <a:r>
              <a:rPr lang="pl-PL" altLang="en-US" sz="2400" dirty="0"/>
              <a:t>Panasiuk J. (2010) Zaburzenia mowy u dzieci chorych neurologicznie - diagnoza i terapia logopedyczna. W: Różne aspekty rozwoju mowy </a:t>
            </a:r>
            <a:r>
              <a:rPr lang="pl-PL" altLang="en-US" sz="2400" dirty="0" err="1"/>
              <a:t>Cyl</a:t>
            </a:r>
            <a:r>
              <a:rPr lang="pl-PL" altLang="en-US" sz="2400" dirty="0"/>
              <a:t> B. (red.), Katowice METIS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912495"/>
            <a:ext cx="10972800" cy="5168900"/>
          </a:xfrm>
        </p:spPr>
        <p:txBody>
          <a:bodyPr/>
          <a:lstStyle/>
          <a:p>
            <a:pPr marL="0" indent="0">
              <a:buNone/>
            </a:pPr>
            <a:endParaRPr lang="pl-PL" altLang="en-US" sz="2400" dirty="0"/>
          </a:p>
          <a:p>
            <a:r>
              <a:rPr lang="pl-PL" altLang="en-US" sz="2400" dirty="0"/>
              <a:t>Parol U. (1989) Dziecko z niedokształceniem mowy: diagnoza, analiza, terapia, Warszawa, WSiP</a:t>
            </a:r>
            <a:r>
              <a:rPr lang="pl-PL" altLang="en-US" sz="2400" dirty="0" smtClean="0"/>
              <a:t>. </a:t>
            </a:r>
            <a:endParaRPr lang="pl-PL" altLang="en-US" sz="2400" dirty="0"/>
          </a:p>
          <a:p>
            <a:r>
              <a:rPr lang="pl-PL" altLang="en-US" sz="2400" dirty="0" err="1"/>
              <a:t>Skibska</a:t>
            </a:r>
            <a:r>
              <a:rPr lang="pl-PL" altLang="en-US" sz="2400" dirty="0"/>
              <a:t> J. (2012) red. Neurologopedia w teorii i w praktyce: wybrane zagadnienia diagnozy i terapii dziecka, Bielsko-Biała, Wydawnictwo ATH.</a:t>
            </a:r>
          </a:p>
          <a:p>
            <a:r>
              <a:rPr lang="pl-PL" altLang="en-US" sz="2400" dirty="0" smtClean="0"/>
              <a:t>Plany Terapii z kompleksowym zestawem ćwiczeń do pracy z pacjentem z afazją, Poznań, Forum Media.</a:t>
            </a:r>
          </a:p>
          <a:p>
            <a:r>
              <a:rPr lang="pl-PL" altLang="en-US" sz="2400" dirty="0" smtClean="0"/>
              <a:t>Kujawa E. (1994) Reedukacja dzieci z trudnościami w czytaniu i pisaniu metodą 18 struktur wyrazowych, Warszawa, WSiP.</a:t>
            </a:r>
          </a:p>
          <a:p>
            <a:r>
              <a:rPr lang="pl-PL" altLang="en-US" sz="2400" dirty="0" smtClean="0"/>
              <a:t>Mańkowska I. </a:t>
            </a:r>
            <a:r>
              <a:rPr lang="pl-PL" altLang="en-US" sz="2400" dirty="0" err="1" smtClean="0"/>
              <a:t>Ortograffiti</a:t>
            </a:r>
            <a:r>
              <a:rPr lang="pl-PL" altLang="en-US" sz="2400" dirty="0" smtClean="0"/>
              <a:t> z Bratkiem, Gdynia, </a:t>
            </a:r>
            <a:r>
              <a:rPr lang="pl-PL" altLang="en-US" sz="2400" dirty="0" err="1" smtClean="0"/>
              <a:t>Operon.Bogdanowicz</a:t>
            </a:r>
            <a:r>
              <a:rPr lang="pl-PL" altLang="en-US" sz="2400" dirty="0" smtClean="0"/>
              <a:t> M. Metoda Dobrego Startu, WSiP.</a:t>
            </a:r>
            <a:endParaRPr lang="pl-PL" altLang="en-US" sz="2400" dirty="0"/>
          </a:p>
          <a:p>
            <a:endParaRPr lang="pl-PL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smtClean="0"/>
              <a:t>Plan prezentacji</a:t>
            </a:r>
            <a:endParaRPr lang="pl-PL" alt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5683250"/>
          </a:xfrm>
        </p:spPr>
        <p:txBody>
          <a:bodyPr/>
          <a:lstStyle/>
          <a:p>
            <a:pPr marL="0" indent="0">
              <a:buNone/>
            </a:pPr>
            <a:r>
              <a:rPr lang="pl-PL" altLang="en-US" sz="2000" dirty="0" smtClean="0"/>
              <a:t>Wstęp</a:t>
            </a:r>
            <a:endParaRPr lang="pl-PL" altLang="en-US" sz="2000" dirty="0"/>
          </a:p>
          <a:p>
            <a:pPr marL="0" indent="0">
              <a:buNone/>
            </a:pPr>
            <a:r>
              <a:rPr lang="pl-PL" altLang="en-US" sz="2000" dirty="0" smtClean="0"/>
              <a:t>Plan </a:t>
            </a:r>
            <a:r>
              <a:rPr lang="pl-PL" altLang="en-US" sz="2000" dirty="0"/>
              <a:t>terapii</a:t>
            </a:r>
          </a:p>
          <a:p>
            <a:pPr marL="0" indent="0">
              <a:buNone/>
            </a:pPr>
            <a:r>
              <a:rPr lang="pl-PL" altLang="en-US" sz="2000" dirty="0" smtClean="0"/>
              <a:t>Formy </a:t>
            </a:r>
            <a:r>
              <a:rPr lang="pl-PL" altLang="en-US" sz="2000" dirty="0"/>
              <a:t>dostosowania nauczania do możliwości rozwojowych dziecka z afazją</a:t>
            </a:r>
          </a:p>
          <a:p>
            <a:pPr marL="0" indent="0">
              <a:buNone/>
            </a:pPr>
            <a:r>
              <a:rPr lang="pl-PL" altLang="en-US" sz="2000" dirty="0" smtClean="0"/>
              <a:t>Proponowana </a:t>
            </a:r>
            <a:r>
              <a:rPr lang="pl-PL" altLang="en-US" sz="2000" dirty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Wstęp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sz="2400" dirty="0" smtClean="0"/>
              <a:t>Istnieje duża grupa dzieci z ograniczonymi możliwościami naturalnego opanowania języka w aspekcie ekspresyjnym i percepcyjnym. Od kilkudziesięciu lat na świecie prowadzi się badania dotyczące specyficznych zaburzeń w rozwoju kompetencji językowej u dzieci nazywanych afatycznymi. Istota afazji dziecięcej nie jest do końca poznana, nie do końca poznane są przyczyny i patomechanizmy, ale </a:t>
            </a:r>
            <a:r>
              <a:rPr lang="pl-PL" altLang="en-US" sz="2400" dirty="0"/>
              <a:t>z</a:t>
            </a:r>
            <a:r>
              <a:rPr lang="pl-PL" altLang="en-US" sz="2400" dirty="0" smtClean="0"/>
              <a:t>byt </a:t>
            </a:r>
            <a:r>
              <a:rPr lang="pl-PL" altLang="en-US" sz="2400" dirty="0"/>
              <a:t>późno rozpoczęta terapia, nieprawidłowa diagnoza, niewystarczające wsparcie terapeutyczne i edukacyjne naraża dziecko na trudne do odrobienia straty i osiągnięcie dobrostanu w życiu dorosłym.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Program terapii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273300"/>
            <a:ext cx="10972800" cy="3854450"/>
          </a:xfrm>
        </p:spPr>
        <p:txBody>
          <a:bodyPr/>
          <a:lstStyle/>
          <a:p>
            <a:pPr marL="0" indent="0">
              <a:buNone/>
            </a:pPr>
            <a:r>
              <a:rPr lang="pl-PL" altLang="en-US" sz="2800"/>
              <a:t>Przykładowy program terapii dla dziecka dziesięcioletniego z rozpoznanym niedokształceniem mowy o typie afazji z przewagą zaburzeń ekspresji mowy (motorycznych). </a:t>
            </a:r>
          </a:p>
          <a:p>
            <a:endParaRPr lang="pl-PL" altLang="en-US" sz="2800"/>
          </a:p>
          <a:p>
            <a:pPr marL="0" indent="0">
              <a:buNone/>
            </a:pPr>
            <a:endParaRPr lang="pl-PL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Cele, metody,zasady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en-US" sz="2400" b="1"/>
              <a:t>Cel główny</a:t>
            </a:r>
            <a:r>
              <a:rPr lang="pl-PL" altLang="en-US" sz="2400"/>
              <a:t> to rozwijanie kompetencji językowej i komunikacyjnej oraz korygowanie zaburzeń w programowaniu wypowiedzi dziecka.</a:t>
            </a:r>
          </a:p>
          <a:p>
            <a:pPr marL="0" indent="0">
              <a:buNone/>
            </a:pPr>
            <a:r>
              <a:rPr lang="pl-PL" altLang="en-US" sz="2400" b="1"/>
              <a:t>Cele szczegółowe</a:t>
            </a:r>
            <a:r>
              <a:rPr lang="pl-PL" altLang="en-US" sz="2400"/>
              <a:t> (terapeutyczne) w określonym czasie.</a:t>
            </a:r>
          </a:p>
          <a:p>
            <a:pPr marL="0" indent="0">
              <a:buNone/>
            </a:pPr>
            <a:r>
              <a:rPr lang="pl-PL" altLang="en-US" sz="2400"/>
              <a:t>1. Usprawnianie procesów analizy, syntezy sylabowej wyrazów i prostych zdań.</a:t>
            </a:r>
          </a:p>
          <a:p>
            <a:pPr marL="0" indent="0">
              <a:buNone/>
            </a:pPr>
            <a:r>
              <a:rPr lang="pl-PL" altLang="en-US" sz="2400"/>
              <a:t>2. Usprawnianie ruchowych wzorców wyrazów i wykształcenie zdolności do realizowania ciągu fonicznego w wyrazach i frazach o zróżnicowanej strukturze.</a:t>
            </a:r>
          </a:p>
          <a:p>
            <a:pPr marL="0" indent="0">
              <a:buNone/>
            </a:pPr>
            <a:r>
              <a:rPr lang="pl-PL" altLang="en-US" sz="2400"/>
              <a:t>3. Usprawnianie procesów analizy, syntezy głoskowej słów oraz analizy i syntezy literowej wyrazów.</a:t>
            </a:r>
          </a:p>
          <a:p>
            <a:pPr marL="0" indent="0">
              <a:buNone/>
            </a:pPr>
            <a:r>
              <a:rPr lang="pl-PL" altLang="en-US" sz="2400"/>
              <a:t>4. Usprawnianie ruchowych wzorców głosek, wykształcenie zdolności do artykułowania głosek w różnych pozycjach ciągu fonicznego.</a:t>
            </a:r>
          </a:p>
          <a:p>
            <a:pPr marL="0" indent="0">
              <a:buNone/>
            </a:pPr>
            <a:r>
              <a:rPr lang="pl-PL" altLang="en-US" sz="2400"/>
              <a:t>5. Kształcenie umiejętności w zakresie mowy dialogowej i monologowej.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515110"/>
            <a:ext cx="10972800" cy="4612640"/>
          </a:xfrm>
        </p:spPr>
        <p:txBody>
          <a:bodyPr/>
          <a:lstStyle/>
          <a:p>
            <a:pPr marL="0" indent="0">
              <a:buNone/>
            </a:pPr>
            <a:r>
              <a:rPr lang="pl-PL" altLang="en-US" sz="2400" b="1" dirty="0"/>
              <a:t>Zasady</a:t>
            </a:r>
            <a:r>
              <a:rPr lang="pl-PL" altLang="en-US" sz="2400" dirty="0"/>
              <a:t> stosowane w terapii zaburzeń mowy:</a:t>
            </a:r>
          </a:p>
          <a:p>
            <a:r>
              <a:rPr lang="pl-PL" altLang="en-US" sz="2400" dirty="0" smtClean="0"/>
              <a:t>Zasada </a:t>
            </a:r>
            <a:r>
              <a:rPr lang="pl-PL" altLang="en-US" sz="2400" dirty="0"/>
              <a:t>systematyczności</a:t>
            </a:r>
          </a:p>
          <a:p>
            <a:r>
              <a:rPr lang="pl-PL" altLang="en-US" sz="2400" dirty="0" smtClean="0"/>
              <a:t>Zasada </a:t>
            </a:r>
            <a:r>
              <a:rPr lang="pl-PL" altLang="en-US" sz="2400" dirty="0"/>
              <a:t>stopniowania trudności (zaczynamy od rzeczy łatwiejszych i przechodzimy do coraz trudniejszych)</a:t>
            </a:r>
          </a:p>
          <a:p>
            <a:r>
              <a:rPr lang="pl-PL" altLang="en-US" sz="2400" dirty="0" smtClean="0"/>
              <a:t>Zasada </a:t>
            </a:r>
            <a:r>
              <a:rPr lang="pl-PL" altLang="en-US" sz="2400" dirty="0"/>
              <a:t>utrwalania (powtarzanie i utrwalanie zdobytych umiejętności)</a:t>
            </a:r>
          </a:p>
          <a:p>
            <a:r>
              <a:rPr lang="pl-PL" altLang="en-US" sz="2400" dirty="0" smtClean="0"/>
              <a:t>Zasada </a:t>
            </a:r>
            <a:r>
              <a:rPr lang="pl-PL" altLang="en-US" sz="2400" dirty="0"/>
              <a:t>indywidualizacji (każdy pacjent jest indywidualnością)</a:t>
            </a:r>
          </a:p>
          <a:p>
            <a:r>
              <a:rPr lang="pl-PL" altLang="en-US" sz="2400" dirty="0" smtClean="0"/>
              <a:t>Zasada </a:t>
            </a:r>
            <a:r>
              <a:rPr lang="pl-PL" altLang="en-US" sz="2400" dirty="0"/>
              <a:t>aktywnego i świadomego udziału (pomagamy dziecku zrozumieć potrzebę ćwiczeń i udziału w zajęciach)</a:t>
            </a:r>
          </a:p>
          <a:p>
            <a:r>
              <a:rPr lang="pl-PL" altLang="en-US" sz="2400" dirty="0" smtClean="0"/>
              <a:t>Zasada </a:t>
            </a:r>
            <a:r>
              <a:rPr lang="pl-PL" altLang="en-US" sz="2400" dirty="0"/>
              <a:t>współpracy z rodzicami (codzienne ćwiczenia rodziców z dzieckiem są dla logopedy dużym wsparciem)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Metody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979295"/>
            <a:ext cx="10972800" cy="4148455"/>
          </a:xfrm>
        </p:spPr>
        <p:txBody>
          <a:bodyPr/>
          <a:lstStyle/>
          <a:p>
            <a:pPr marL="0" indent="0">
              <a:buNone/>
            </a:pPr>
            <a:r>
              <a:rPr lang="pl-PL" altLang="en-US" sz="2400" dirty="0"/>
              <a:t>Przykładowe</a:t>
            </a:r>
            <a:r>
              <a:rPr lang="pl-PL" altLang="en-US" sz="2400" b="1" dirty="0"/>
              <a:t> metody</a:t>
            </a:r>
            <a:r>
              <a:rPr lang="pl-PL" altLang="en-US" sz="2400" dirty="0"/>
              <a:t> wykorzystywane w terapii to:</a:t>
            </a:r>
          </a:p>
          <a:p>
            <a:r>
              <a:rPr lang="pl-PL" altLang="en-US" sz="2400" dirty="0" smtClean="0"/>
              <a:t>metody </a:t>
            </a:r>
            <a:r>
              <a:rPr lang="pl-PL" altLang="en-US" sz="2400" dirty="0"/>
              <a:t>logopedyczne (np. mechaniczna, pokaz i wyjaśnienie)</a:t>
            </a:r>
          </a:p>
          <a:p>
            <a:r>
              <a:rPr lang="pl-PL" altLang="en-US" sz="2400" dirty="0" smtClean="0"/>
              <a:t>metody </a:t>
            </a:r>
            <a:r>
              <a:rPr lang="pl-PL" altLang="en-US" sz="2400" dirty="0"/>
              <a:t>lingwistyczne (np. fonetyczna, substytucyjna)</a:t>
            </a:r>
          </a:p>
          <a:p>
            <a:r>
              <a:rPr lang="pl-PL" altLang="en-US" sz="2400" dirty="0" smtClean="0"/>
              <a:t>metody </a:t>
            </a:r>
            <a:r>
              <a:rPr lang="pl-PL" altLang="en-US" sz="2400" dirty="0"/>
              <a:t>psychologiczne (np. relaksacyjna)</a:t>
            </a:r>
          </a:p>
          <a:p>
            <a:r>
              <a:rPr lang="pl-PL" altLang="en-US" sz="2400" dirty="0" smtClean="0"/>
              <a:t>metody </a:t>
            </a:r>
            <a:r>
              <a:rPr lang="pl-PL" altLang="en-US" sz="2400" dirty="0"/>
              <a:t>wspierające takie jak: Kinezjologia Edukacyjna Dennisona, Metoda Dobrego Startu M. Bogdanowicz, techniki arteterapii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Przykładowy plan terapii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altLang="en-US"/>
          </a:p>
          <a:p>
            <a:pPr marL="0" indent="0">
              <a:buNone/>
            </a:pPr>
            <a:r>
              <a:rPr lang="pl-PL" altLang="en-US" sz="2400"/>
              <a:t>Materiał przewidziany do realizacji w określonym czasie:</a:t>
            </a:r>
          </a:p>
          <a:p>
            <a:pPr marL="0" indent="0">
              <a:buNone/>
            </a:pPr>
            <a:r>
              <a:rPr lang="pl-PL" altLang="en-US" sz="2400"/>
              <a:t>I. Trening manualny (rysowanie, kalkowanie, ćwiczenia koordynacji wzrokowo ruchowej - elementy metody Dobrego Startu, masażyki ręki).</a:t>
            </a:r>
          </a:p>
          <a:p>
            <a:endParaRPr lang="pl-PL" altLang="en-US" sz="2400"/>
          </a:p>
          <a:p>
            <a:pPr marL="0" indent="0">
              <a:buNone/>
            </a:pPr>
            <a:r>
              <a:rPr lang="pl-PL" altLang="en-US" sz="2400"/>
              <a:t>II. Orientacja przestrzenna (dyktanda graficzne, chody, marsze zgodnie ze wskazówkami logopedy, ósemka Dennisona itp.).</a:t>
            </a:r>
          </a:p>
          <a:p>
            <a:pPr marL="0" indent="0">
              <a:buNone/>
            </a:pPr>
            <a:r>
              <a:rPr lang="pl-PL" altLang="en-US" sz="2400"/>
              <a:t>III. Rozwijanie myślenia (historyjki obrazkowe 4,5,7 - elementowe, łączenie czynności i ich skutków, łączenie przedmiotów, które do siebie pasują, rozwiązywanie zagadek, rebusów itp.).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88390"/>
            <a:ext cx="10972800" cy="5039360"/>
          </a:xfrm>
        </p:spPr>
        <p:txBody>
          <a:bodyPr/>
          <a:lstStyle/>
          <a:p>
            <a:pPr marL="0" indent="0">
              <a:buNone/>
            </a:pPr>
            <a:r>
              <a:rPr lang="pl-PL" altLang="en-US" sz="2400" dirty="0"/>
              <a:t>IV. Ćwiczenia mowy i komunikacji:</a:t>
            </a:r>
          </a:p>
          <a:p>
            <a:pPr marL="0" indent="0">
              <a:buNone/>
            </a:pPr>
            <a:r>
              <a:rPr lang="pl-PL" altLang="en-US" sz="2400" dirty="0"/>
              <a:t>1.Mowa bierna (odgadywanie przedmiotów, o których mowa; słuchanie opowiadań, wierszy uczących nowych słów; oglądanie plansz z rysunkami tematycznymi np. narzędzia ogrodnicze).</a:t>
            </a:r>
          </a:p>
          <a:p>
            <a:pPr marL="0" indent="0">
              <a:buNone/>
            </a:pPr>
            <a:r>
              <a:rPr lang="pl-PL" altLang="en-US" sz="2400" dirty="0"/>
              <a:t>2.Mowa czynna</a:t>
            </a:r>
          </a:p>
          <a:p>
            <a:r>
              <a:rPr lang="pl-PL" altLang="en-US" sz="2400" dirty="0" smtClean="0"/>
              <a:t>korygowanie </a:t>
            </a:r>
            <a:r>
              <a:rPr lang="pl-PL" altLang="en-US" sz="2400" dirty="0"/>
              <a:t>zaburzonych głosek - wywołanie głoski r, różnicowanie głosek szeregu syczącego, ciszącego, szumiącego w mowie,</a:t>
            </a:r>
          </a:p>
          <a:p>
            <a:r>
              <a:rPr lang="pl-PL" altLang="en-US" sz="2400" dirty="0" smtClean="0"/>
              <a:t>nazywanie </a:t>
            </a:r>
            <a:r>
              <a:rPr lang="pl-PL" altLang="en-US" sz="2400" dirty="0"/>
              <a:t>przedmiotów, właściwości tych przedmiotów poprzez dokładanie ilustracji następnie wyrazów,</a:t>
            </a:r>
          </a:p>
          <a:p>
            <a:r>
              <a:rPr lang="pl-PL" altLang="en-US" sz="2400" dirty="0" smtClean="0"/>
              <a:t>używanie </a:t>
            </a:r>
            <a:r>
              <a:rPr lang="pl-PL" altLang="en-US" sz="2400" dirty="0"/>
              <a:t>odpowiednich określeń przyimkowych na przykład: uzupełnianie luk w zdaniach, zabawy z przedmiotami układanymi w różnych miejscach sali i określanie ich położenia,</a:t>
            </a:r>
          </a:p>
          <a:p>
            <a:pPr marL="0" indent="0">
              <a:buNone/>
            </a:pPr>
            <a:r>
              <a:rPr lang="pl-PL" altLang="en-US" sz="2400" dirty="0"/>
              <a:t>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ta Pie Charts">
  <a:themeElements>
    <a:clrScheme name="Data Pie Char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Data Pie Chart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Data Pie Char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1295</Words>
  <Application>Microsoft Office PowerPoint</Application>
  <PresentationFormat>Panoramiczny</PresentationFormat>
  <Paragraphs>113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SimSun</vt:lpstr>
      <vt:lpstr>Arial</vt:lpstr>
      <vt:lpstr>Data Pie Charts</vt:lpstr>
      <vt:lpstr> Terapia dziecka z afazją- plan terapii  </vt:lpstr>
      <vt:lpstr>Plan prezentacji</vt:lpstr>
      <vt:lpstr>Wstęp</vt:lpstr>
      <vt:lpstr>Program terapii</vt:lpstr>
      <vt:lpstr>Cele, metody,zasady</vt:lpstr>
      <vt:lpstr>Zasady</vt:lpstr>
      <vt:lpstr>Metody</vt:lpstr>
      <vt:lpstr>Przykładowy plan terapii</vt:lpstr>
      <vt:lpstr>Prezentacja programu PowerPoint</vt:lpstr>
      <vt:lpstr>Prezentacja programu PowerPoint</vt:lpstr>
      <vt:lpstr>Prezentacja programu PowerPoint</vt:lpstr>
      <vt:lpstr>Prezentacja programu PowerPoint</vt:lpstr>
      <vt:lpstr>Formy dostosowania do potrzeb dziecka</vt:lpstr>
      <vt:lpstr>Formy dostosowania do potrzeb dziecka</vt:lpstr>
      <vt:lpstr>Prezentacja programu PowerPoint</vt:lpstr>
      <vt:lpstr>Prezentacja programu PowerPoint</vt:lpstr>
      <vt:lpstr>Prezentacja programu PowerPoint</vt:lpstr>
      <vt:lpstr>Proponowana literatura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Poradnia Psychologiczno-Pedagogiczna w Bełchatowie   </dc:title>
  <dc:creator/>
  <cp:lastModifiedBy>Gabinet 8</cp:lastModifiedBy>
  <cp:revision>46</cp:revision>
  <cp:lastPrinted>2021-04-02T08:40:30Z</cp:lastPrinted>
  <dcterms:created xsi:type="dcterms:W3CDTF">2021-03-14T21:18:00Z</dcterms:created>
  <dcterms:modified xsi:type="dcterms:W3CDTF">2024-04-22T14:53:28Z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1045-11.2.0.10017</vt:lpwstr>
  </property>
</Properties>
</file>